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849" r:id="rId3"/>
    <p:sldId id="696" r:id="rId4"/>
    <p:sldId id="850" r:id="rId5"/>
    <p:sldId id="459" r:id="rId6"/>
    <p:sldId id="645" r:id="rId7"/>
    <p:sldId id="847" r:id="rId8"/>
    <p:sldId id="855" r:id="rId9"/>
    <p:sldId id="858" r:id="rId10"/>
    <p:sldId id="860" r:id="rId11"/>
    <p:sldId id="863" r:id="rId12"/>
    <p:sldId id="856" r:id="rId13"/>
    <p:sldId id="857" r:id="rId14"/>
    <p:sldId id="859" r:id="rId15"/>
    <p:sldId id="861" r:id="rId16"/>
    <p:sldId id="862" r:id="rId17"/>
    <p:sldId id="854" r:id="rId18"/>
    <p:sldId id="851" r:id="rId19"/>
    <p:sldId id="852" r:id="rId20"/>
    <p:sldId id="853" r:id="rId21"/>
    <p:sldId id="487" r:id="rId22"/>
  </p:sldIdLst>
  <p:sldSz cx="9144000" cy="5143500" type="screen16x9"/>
  <p:notesSz cx="7315200" cy="12344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87" autoAdjust="0"/>
    <p:restoredTop sz="88368" autoAdjust="0"/>
  </p:normalViewPr>
  <p:slideViewPr>
    <p:cSldViewPr>
      <p:cViewPr varScale="1">
        <p:scale>
          <a:sx n="80" d="100"/>
          <a:sy n="80" d="100"/>
        </p:scale>
        <p:origin x="84" y="16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271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5" y="5"/>
            <a:ext cx="3170237" cy="616403"/>
          </a:xfrm>
          <a:prstGeom prst="rect">
            <a:avLst/>
          </a:prstGeom>
        </p:spPr>
        <p:txBody>
          <a:bodyPr vert="horz" lIns="123469" tIns="61735" rIns="123469" bIns="61735" rtlCol="0"/>
          <a:lstStyle>
            <a:lvl1pPr algn="l">
              <a:defRPr sz="16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80" y="5"/>
            <a:ext cx="3170237" cy="616403"/>
          </a:xfrm>
          <a:prstGeom prst="rect">
            <a:avLst/>
          </a:prstGeom>
        </p:spPr>
        <p:txBody>
          <a:bodyPr vert="horz" lIns="123469" tIns="61735" rIns="123469" bIns="61735" rtlCol="0"/>
          <a:lstStyle>
            <a:lvl1pPr algn="r">
              <a:defRPr sz="1600"/>
            </a:lvl1pPr>
          </a:lstStyle>
          <a:p>
            <a:fld id="{32836D55-C9C6-41FB-B0E7-05088DC87CF3}" type="datetimeFigureOut">
              <a:rPr lang="en-US" smtClean="0"/>
              <a:pPr/>
              <a:t>5/19/2023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5" y="11725960"/>
            <a:ext cx="3170237" cy="616403"/>
          </a:xfrm>
          <a:prstGeom prst="rect">
            <a:avLst/>
          </a:prstGeom>
        </p:spPr>
        <p:txBody>
          <a:bodyPr vert="horz" lIns="123469" tIns="61735" rIns="123469" bIns="61735" rtlCol="0" anchor="b"/>
          <a:lstStyle>
            <a:lvl1pPr algn="l">
              <a:defRPr sz="16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80" y="11725960"/>
            <a:ext cx="3170237" cy="616403"/>
          </a:xfrm>
          <a:prstGeom prst="rect">
            <a:avLst/>
          </a:prstGeom>
        </p:spPr>
        <p:txBody>
          <a:bodyPr vert="horz" lIns="123469" tIns="61735" rIns="123469" bIns="61735" rtlCol="0" anchor="b"/>
          <a:lstStyle>
            <a:lvl1pPr algn="r">
              <a:defRPr sz="1600"/>
            </a:lvl1pPr>
          </a:lstStyle>
          <a:p>
            <a:fld id="{94A01664-0125-4083-8587-AFF99C9973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169920" cy="617223"/>
          </a:xfrm>
          <a:prstGeom prst="rect">
            <a:avLst/>
          </a:prstGeom>
        </p:spPr>
        <p:txBody>
          <a:bodyPr vert="horz" lIns="130502" tIns="65253" rIns="130502" bIns="65253" rtlCol="0"/>
          <a:lstStyle>
            <a:lvl1pPr algn="l">
              <a:defRPr sz="16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1"/>
            <a:ext cx="3169920" cy="617223"/>
          </a:xfrm>
          <a:prstGeom prst="rect">
            <a:avLst/>
          </a:prstGeom>
        </p:spPr>
        <p:txBody>
          <a:bodyPr vert="horz" lIns="130502" tIns="65253" rIns="130502" bIns="65253" rtlCol="0"/>
          <a:lstStyle>
            <a:lvl1pPr algn="r">
              <a:defRPr sz="1600"/>
            </a:lvl1pPr>
          </a:lstStyle>
          <a:p>
            <a:pPr>
              <a:defRPr/>
            </a:pPr>
            <a:fld id="{7890D98F-6777-4E6F-ABF9-57B8519804F8}" type="datetimeFigureOut">
              <a:rPr lang="en-US"/>
              <a:pPr>
                <a:defRPr/>
              </a:pPr>
              <a:t>5/19/2023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455613" y="922338"/>
            <a:ext cx="8231188" cy="4629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0502" tIns="65253" rIns="130502" bIns="65253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3" y="5863591"/>
            <a:ext cx="5852159" cy="5554983"/>
          </a:xfrm>
          <a:prstGeom prst="rect">
            <a:avLst/>
          </a:prstGeom>
        </p:spPr>
        <p:txBody>
          <a:bodyPr vert="horz" lIns="130502" tIns="65253" rIns="130502" bIns="65253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11725038"/>
            <a:ext cx="3169920" cy="617223"/>
          </a:xfrm>
          <a:prstGeom prst="rect">
            <a:avLst/>
          </a:prstGeom>
        </p:spPr>
        <p:txBody>
          <a:bodyPr vert="horz" lIns="130502" tIns="65253" rIns="130502" bIns="65253" rtlCol="0" anchor="b"/>
          <a:lstStyle>
            <a:lvl1pPr algn="l">
              <a:defRPr sz="16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11725038"/>
            <a:ext cx="3169920" cy="617223"/>
          </a:xfrm>
          <a:prstGeom prst="rect">
            <a:avLst/>
          </a:prstGeom>
        </p:spPr>
        <p:txBody>
          <a:bodyPr vert="horz" lIns="130502" tIns="65253" rIns="130502" bIns="65253" rtlCol="0" anchor="b"/>
          <a:lstStyle>
            <a:lvl1pPr algn="r">
              <a:defRPr sz="1600"/>
            </a:lvl1pPr>
          </a:lstStyle>
          <a:p>
            <a:pPr>
              <a:defRPr/>
            </a:pPr>
            <a:fld id="{09AF5637-508C-4270-9C07-7A6F748877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AF5637-508C-4270-9C07-7A6F7488777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AF5637-508C-4270-9C07-7A6F7488777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824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AF5637-508C-4270-9C07-7A6F7488777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93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AF5637-508C-4270-9C07-7A6F7488777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83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AF5637-508C-4270-9C07-7A6F7488777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178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AF5637-508C-4270-9C07-7A6F7488777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649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AF5637-508C-4270-9C07-7A6F7488777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A9E59A-8EC2-4DC5-999D-DAA8D02502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3048000" y="2857500"/>
            <a:ext cx="6096000" cy="137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BB966E-8C2D-4BC1-8E0A-7B3027E9FA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DDF35C-936D-46A5-8698-4D5B43DAAF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399" y="205980"/>
            <a:ext cx="2057401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1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07D3F1-DC93-4A28-AD18-25E4200373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2" y="1597821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8" y="4767264"/>
            <a:ext cx="3200402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4800" y="4767264"/>
            <a:ext cx="3429000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1179C8-1349-4548-830D-DF332C660C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76344D-F0A0-4571-8A46-6868868382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5F2195-D903-4C08-986A-275315ADD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282B95-DEC4-4DAB-B860-318CD0CDE3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C2EDE7-420D-4568-80FC-2440922981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3D2A85-AE74-436B-B7CE-78D8E73A9D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00713E-C24A-4DA9-9E2B-69657B8B78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2" y="204790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7E43FF-E978-4C0D-9E32-2BB2C2A56A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3210448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14800" y="4767264"/>
            <a:ext cx="34290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24800" y="4767264"/>
            <a:ext cx="7620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3A9E59A-8EC2-4DC5-999D-DAA8D02502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2857500"/>
            <a:ext cx="228601" cy="137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5281/zenodo.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YDfwdxw1NZ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1jRXSe397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searchgate.net/post/What_is_the_difference_between_simulation_and_modeling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www.youtube.com/watch?v=Png0fnG0b_U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www.youtube.com/watch?v=Png0fnG0b_U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jkNxmTrrZSk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helda.helsinki.fi/bitstream/handle/10138/160282/simplici.pdf" TargetMode="External"/><Relationship Id="rId2" Type="http://schemas.openxmlformats.org/officeDocument/2006/relationships/hyperlink" Target="https://www.sas.upenn.edu/~apostlew/paper/pdf/AGPS.pdf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towardsdatascience.com/p-c9000d1726fb" TargetMode="External"/><Relationship Id="rId4" Type="http://schemas.openxmlformats.org/officeDocument/2006/relationships/hyperlink" Target="https://www.kibin.com/essay-examples/pRrQOFmM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p-c9000d1726fb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udung/bi3209-00-2022-2/issues/1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searchgate.net/post/What_is_the_difference_between_simulation_and_modeling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youtube.com/watch?v=_PvjdZIbgVg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BI3209 Pengantar Bioinformatika untuk Biologi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5E2BD2-9046-4A03-9863-E4C5FD7D6D94}" type="slidenum">
              <a:rPr lang="en-US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2857500"/>
            <a:ext cx="9144000" cy="137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054" name="Title 1"/>
          <p:cNvSpPr>
            <a:spLocks noGrp="1"/>
          </p:cNvSpPr>
          <p:nvPr>
            <p:ph type="ctrTitle"/>
          </p:nvPr>
        </p:nvSpPr>
        <p:spPr>
          <a:xfrm>
            <a:off x="342900" y="514350"/>
            <a:ext cx="8458201" cy="1843088"/>
          </a:xfrm>
        </p:spPr>
        <p:txBody>
          <a:bodyPr/>
          <a:lstStyle/>
          <a:p>
            <a:pPr eaLnBrk="1" hangingPunct="1"/>
            <a:r>
              <a:rPr lang="en-US" sz="4800"/>
              <a:t>Pemodelan dan simulasi</a:t>
            </a:r>
            <a:br>
              <a:rPr lang="en-US" sz="4800"/>
            </a:br>
            <a:r>
              <a:rPr lang="en-US" sz="3200">
                <a:solidFill>
                  <a:schemeClr val="bg1">
                    <a:lumMod val="75000"/>
                  </a:schemeClr>
                </a:solidFill>
              </a:rPr>
              <a:t>Bioinformatics Student Symposium</a:t>
            </a:r>
          </a:p>
        </p:txBody>
      </p:sp>
      <p:sp>
        <p:nvSpPr>
          <p:cNvPr id="2055" name="Subtitle 2"/>
          <p:cNvSpPr>
            <a:spLocks noGrp="1"/>
          </p:cNvSpPr>
          <p:nvPr>
            <p:ph type="subTitle" idx="1"/>
          </p:nvPr>
        </p:nvSpPr>
        <p:spPr>
          <a:xfrm>
            <a:off x="838202" y="2917124"/>
            <a:ext cx="7391398" cy="1254825"/>
          </a:xfrm>
        </p:spPr>
        <p:txBody>
          <a:bodyPr/>
          <a:lstStyle/>
          <a:p>
            <a:pPr algn="l" eaLnBrk="1" hangingPunct="1">
              <a:lnSpc>
                <a:spcPct val="80000"/>
              </a:lnSpc>
            </a:pPr>
            <a:r>
              <a:rPr lang="pt-BR" sz="1800">
                <a:solidFill>
                  <a:schemeClr val="bg1"/>
                </a:solidFill>
              </a:rPr>
              <a:t>Sparisoma Viridi</a:t>
            </a:r>
            <a:endParaRPr lang="pt-BR" sz="300" baseline="30000">
              <a:solidFill>
                <a:schemeClr val="bg1"/>
              </a:solidFill>
            </a:endParaRPr>
          </a:p>
          <a:p>
            <a:pPr algn="l" eaLnBrk="1" hangingPunct="1">
              <a:lnSpc>
                <a:spcPct val="80000"/>
              </a:lnSpc>
            </a:pPr>
            <a:r>
              <a:rPr lang="en-US" sz="1400">
                <a:solidFill>
                  <a:schemeClr val="bg1"/>
                </a:solidFill>
              </a:rPr>
              <a:t>Master Program in Computational Science, Nuclear Physics and Biophysics Research Division,</a:t>
            </a:r>
          </a:p>
          <a:p>
            <a:pPr algn="l" eaLnBrk="1" hangingPunct="1">
              <a:lnSpc>
                <a:spcPct val="80000"/>
              </a:lnSpc>
            </a:pPr>
            <a:r>
              <a:rPr lang="en-US" sz="1400">
                <a:solidFill>
                  <a:schemeClr val="bg1"/>
                </a:solidFill>
              </a:rPr>
              <a:t>Department of Physics, Faculty of Mathematics and Natural Sciences, Institut Teknologi Bandung,</a:t>
            </a:r>
          </a:p>
          <a:p>
            <a:pPr algn="l" eaLnBrk="1" hangingPunct="1">
              <a:lnSpc>
                <a:spcPct val="80000"/>
              </a:lnSpc>
            </a:pPr>
            <a:r>
              <a:rPr lang="en-US" sz="1400">
                <a:solidFill>
                  <a:schemeClr val="bg1"/>
                </a:solidFill>
              </a:rPr>
              <a:t>Bandung 40132, Indonesia</a:t>
            </a:r>
          </a:p>
          <a:p>
            <a:pPr algn="l" eaLnBrk="1" hangingPunct="1">
              <a:lnSpc>
                <a:spcPct val="80000"/>
              </a:lnSpc>
            </a:pPr>
            <a:endParaRPr lang="en-US" sz="1000">
              <a:solidFill>
                <a:schemeClr val="bg1"/>
              </a:solidFill>
            </a:endParaRPr>
          </a:p>
          <a:p>
            <a:pPr algn="l" eaLnBrk="1" hangingPunct="1">
              <a:lnSpc>
                <a:spcPct val="80000"/>
              </a:lnSpc>
            </a:pPr>
            <a:r>
              <a:rPr lang="en-US" sz="1100">
                <a:solidFill>
                  <a:schemeClr val="bg1"/>
                </a:solidFill>
              </a:rPr>
              <a:t>20230522_v2| https://doi.org/10.5281/zenodo.</a:t>
            </a:r>
          </a:p>
        </p:txBody>
      </p:sp>
      <p:sp>
        <p:nvSpPr>
          <p:cNvPr id="8" name="Rectangle 7">
            <a:hlinkClick r:id="rId3"/>
          </p:cNvPr>
          <p:cNvSpPr/>
          <p:nvPr/>
        </p:nvSpPr>
        <p:spPr>
          <a:xfrm>
            <a:off x="1754995" y="4238624"/>
            <a:ext cx="2377440" cy="23812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696200" y="590550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92D2FF-F5E1-0E05-B60F-B75B2BAA0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7E6DB-3BA9-00B1-1F80-06F153558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91E26-9DFF-B477-9AD8-432E3729C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F6E35-F524-4B86-7D93-ADEBBE7CA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75C8DC-0CAF-E610-ACA6-0F280453A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85DB8-E414-1C8D-3AD9-04F0BCC70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57980A-7C54-0706-77D1-730E7E71B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85750"/>
            <a:ext cx="7901836" cy="3810000"/>
          </a:xfrm>
          <a:prstGeom prst="rect">
            <a:avLst/>
          </a:prstGeom>
        </p:spPr>
      </p:pic>
      <p:sp>
        <p:nvSpPr>
          <p:cNvPr id="9" name="Rectangle 8">
            <a:hlinkClick r:id="rId4"/>
            <a:extLst>
              <a:ext uri="{FF2B5EF4-FFF2-40B4-BE49-F238E27FC236}">
                <a16:creationId xmlns:a16="http://schemas.microsoft.com/office/drawing/2014/main" id="{F7084338-05EF-FFC8-ACB3-B6FD39E6394C}"/>
              </a:ext>
            </a:extLst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Dr. Denny Patel, DPT, CSCS Anatomy Lessons, “Kidney Model”, YouTube, 19.11.2020,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https://www.youtube.com/watch?v=YDfwdxw1NZE</a:t>
            </a:r>
            <a:r>
              <a:rPr lang="en-US" sz="1200">
                <a:latin typeface="+mn-lt"/>
              </a:rPr>
              <a:t> [20230519].</a:t>
            </a:r>
          </a:p>
        </p:txBody>
      </p:sp>
    </p:spTree>
    <p:extLst>
      <p:ext uri="{BB962C8B-B14F-4D97-AF65-F5344CB8AC3E}">
        <p14:creationId xmlns:p14="http://schemas.microsoft.com/office/powerpoint/2010/main" val="1651947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B5F4F-BD85-79AC-6F6D-FFADAF55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7B518-3401-AF77-3780-92523CB25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E5707-1B34-534D-5551-21AD21C35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3D7FB-D70D-E697-2F50-AA6786ED6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10D8E-BA01-5DA4-2717-3585C8F0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D53AEC-2C8F-B24E-60F0-A7B0624EC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79" y="285750"/>
            <a:ext cx="7773442" cy="3690166"/>
          </a:xfrm>
          <a:prstGeom prst="rect">
            <a:avLst/>
          </a:prstGeom>
        </p:spPr>
      </p:pic>
      <p:sp>
        <p:nvSpPr>
          <p:cNvPr id="9" name="Rectangle 8">
            <a:hlinkClick r:id="rId3"/>
            <a:extLst>
              <a:ext uri="{FF2B5EF4-FFF2-40B4-BE49-F238E27FC236}">
                <a16:creationId xmlns:a16="http://schemas.microsoft.com/office/drawing/2014/main" id="{94BBB572-0DE0-5DB2-89F6-BB079D2E9A9F}"/>
              </a:ext>
            </a:extLst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INDI RC, “How to make Wing for RC plane @INDIRC1”, YouTube, 31.12.2021,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https://www.youtube.com/watch?v=R1jRXSe3970</a:t>
            </a:r>
            <a:r>
              <a:rPr lang="en-US" sz="1200">
                <a:latin typeface="+mn-lt"/>
              </a:rPr>
              <a:t> [20230519].</a:t>
            </a:r>
          </a:p>
        </p:txBody>
      </p:sp>
    </p:spTree>
    <p:extLst>
      <p:ext uri="{BB962C8B-B14F-4D97-AF65-F5344CB8AC3E}">
        <p14:creationId xmlns:p14="http://schemas.microsoft.com/office/powerpoint/2010/main" val="2287688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simulation is the process of using a model to study the behavior and performance of an actual or theoretical system. </a:t>
            </a:r>
          </a:p>
          <a:p>
            <a:r>
              <a:rPr lang="en-US"/>
              <a:t>In a simulation, models can be used to study existing or proposed characteristics of a system.</a:t>
            </a:r>
          </a:p>
          <a:p>
            <a:r>
              <a:rPr lang="en-US"/>
              <a:t>The purpose of a simulation is to study the characteristics of a real-life or fictional system by manipulating variables that cannot be controlled in a real system.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7" name="Rectangle 6">
            <a:hlinkClick r:id="rId2"/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Vinod Kumar Soni, “Answer to What is the difference between simulation and modeling?”, ResearchGate, 21 Feb 2020,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https://www.researchgate.net/post/What_is_the_difference_between_simulation_and_modeling</a:t>
            </a:r>
            <a:r>
              <a:rPr lang="en-US" sz="1200">
                <a:latin typeface="+mn-lt"/>
              </a:rPr>
              <a:t> [20230519].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Simulation (lanj.)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Simulations allow evaluating a model to optimize system performance or to make predictions about a real system.</a:t>
            </a:r>
          </a:p>
          <a:p>
            <a:r>
              <a:rPr lang="en-US"/>
              <a:t>Simulations are useful to study properties of a model of a real-life system that would otherwise be too complex, too large/small, too fast/slow, not accessible, too dangerous or unacceptable to engage.</a:t>
            </a:r>
          </a:p>
          <a:p>
            <a:r>
              <a:rPr lang="en-US"/>
              <a:t>While a model aims to be true to the system it represents, a simulation can use a model to explore states that would not be possible in the original system.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70BD156-E35B-440E-C854-206D5E584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94" y="1152125"/>
            <a:ext cx="8145012" cy="2867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33791C-E07E-A3CC-681B-5198192C3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C1487-F033-E0DF-29A9-C556C0880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45667-92B2-EBA2-AC77-C1C716A7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C0B02-DD55-72DE-3DF3-6D35276A4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1546D-A455-1C8B-85E2-9E7D8B23F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A3D6F-BAEC-82F3-3AA0-F1E9A734F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360" y="205980"/>
            <a:ext cx="2654967" cy="22371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B61962-38B2-6B10-C4E0-85965A458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4741" y="205977"/>
            <a:ext cx="2454517" cy="18123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57038D-A22E-8ED1-983B-B557106AB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1555" y="205979"/>
            <a:ext cx="2565086" cy="2213372"/>
          </a:xfrm>
          <a:prstGeom prst="rect">
            <a:avLst/>
          </a:prstGeom>
        </p:spPr>
      </p:pic>
      <p:sp>
        <p:nvSpPr>
          <p:cNvPr id="17" name="Rectangle 16">
            <a:hlinkClick r:id="rId7"/>
            <a:extLst>
              <a:ext uri="{FF2B5EF4-FFF2-40B4-BE49-F238E27FC236}">
                <a16:creationId xmlns:a16="http://schemas.microsoft.com/office/drawing/2014/main" id="{835AAA40-8094-CC2D-3FB5-15628138F3B4}"/>
              </a:ext>
            </a:extLst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Ruhou Gao, “Cambered Airfoil in Smoke Tunnel”, YouTube, 15.09.2012,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https://www.youtube.com/watch?v=Png0fnG0b_U</a:t>
            </a:r>
            <a:r>
              <a:rPr lang="en-US" sz="1200">
                <a:latin typeface="+mn-lt"/>
              </a:rPr>
              <a:t> [20230519].</a:t>
            </a:r>
          </a:p>
        </p:txBody>
      </p:sp>
    </p:spTree>
    <p:extLst>
      <p:ext uri="{BB962C8B-B14F-4D97-AF65-F5344CB8AC3E}">
        <p14:creationId xmlns:p14="http://schemas.microsoft.com/office/powerpoint/2010/main" val="4291323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0732C-308D-363F-843C-74190D8C5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F796A-01C2-1113-C6AA-D77CB6A8E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F67F3-54B4-015E-A0BB-9246FC3DB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96E3C-9887-3400-6551-2962D6E32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82977-EBA2-4E07-C07D-917A64665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B96801-C5CE-3F5C-893A-D5751DDA0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3778"/>
            <a:ext cx="4383505" cy="21729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FEAEB0-2214-4DE7-1A0C-D6968FA8E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16" y="2074446"/>
            <a:ext cx="4138471" cy="20512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30AB53-1855-AF33-88C8-2075958117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198" y="205979"/>
            <a:ext cx="3353109" cy="21462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5DC6A0-E0CA-3FC8-C70E-35EC9FE03A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3691" y="2092353"/>
            <a:ext cx="3353109" cy="2033335"/>
          </a:xfrm>
          <a:prstGeom prst="rect">
            <a:avLst/>
          </a:prstGeom>
        </p:spPr>
      </p:pic>
      <p:sp>
        <p:nvSpPr>
          <p:cNvPr id="15" name="Rectangle 14">
            <a:hlinkClick r:id="rId7"/>
            <a:extLst>
              <a:ext uri="{FF2B5EF4-FFF2-40B4-BE49-F238E27FC236}">
                <a16:creationId xmlns:a16="http://schemas.microsoft.com/office/drawing/2014/main" id="{CB874B9F-5376-DEA7-A835-60B91C1D1EC2}"/>
              </a:ext>
            </a:extLst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Canale25, “Car Crash &amp; Accidents Tests - Chevrolet Nissan Mazda Fiat &amp; More”, YouTube, 31.07.2014,</a:t>
            </a:r>
          </a:p>
          <a:p>
            <a:r>
              <a:rPr lang="en-US" sz="1200">
                <a:latin typeface="+mn-lt"/>
              </a:rPr>
              <a:t>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https://www.youtube.com/watch?v=3nGX44oRiTE</a:t>
            </a:r>
            <a:r>
              <a:rPr lang="en-US" sz="1200">
                <a:latin typeface="+mn-lt"/>
              </a:rPr>
              <a:t> [20230519].</a:t>
            </a:r>
          </a:p>
        </p:txBody>
      </p:sp>
    </p:spTree>
    <p:extLst>
      <p:ext uri="{BB962C8B-B14F-4D97-AF65-F5344CB8AC3E}">
        <p14:creationId xmlns:p14="http://schemas.microsoft.com/office/powerpoint/2010/main" val="1150312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53F7B-56B1-E51A-B212-77F3A5B00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0C9B9-8528-DE1D-91C6-C994499FC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9D3EA-B9E7-0ECB-BE50-82F38E9BD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0B981-1B2F-639C-5385-489268219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74B81-B46A-B0B3-D5FC-539D82C0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9FFF86-B467-2234-F70A-EE32E975A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06" y="205979"/>
            <a:ext cx="2917130" cy="17561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8C6BA3-3D26-AC97-B86B-B6242F375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011" y="205979"/>
            <a:ext cx="2650548" cy="19847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9FF63C-8450-C002-AD96-F4462A1CE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296" y="205979"/>
            <a:ext cx="2486515" cy="17561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66D62A-0FEB-CF2E-2294-CE992BDD3C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977" y="2054186"/>
            <a:ext cx="2785672" cy="20816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8760BC-7F9B-266F-1EFC-10EA1AF280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7927" y="2328370"/>
            <a:ext cx="4630468" cy="1705962"/>
          </a:xfrm>
          <a:prstGeom prst="rect">
            <a:avLst/>
          </a:prstGeom>
        </p:spPr>
      </p:pic>
      <p:sp>
        <p:nvSpPr>
          <p:cNvPr id="17" name="Rectangle 16">
            <a:hlinkClick r:id="rId8"/>
            <a:extLst>
              <a:ext uri="{FF2B5EF4-FFF2-40B4-BE49-F238E27FC236}">
                <a16:creationId xmlns:a16="http://schemas.microsoft.com/office/drawing/2014/main" id="{BA31A1A4-EEFF-04A9-E6FE-F2101981AC20}"/>
              </a:ext>
            </a:extLst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Vaccine Makers Project, "A Virus Attacks a Cell" YouTube, 28.07.2017,</a:t>
            </a:r>
          </a:p>
          <a:p>
            <a:r>
              <a:rPr lang="en-US" sz="1200">
                <a:latin typeface="+mn-lt"/>
              </a:rPr>
              <a:t>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https://www.youtube.com/watch?v=jkNxmTrrZSk</a:t>
            </a:r>
            <a:r>
              <a:rPr lang="en-US" sz="1200">
                <a:latin typeface="+mn-lt"/>
              </a:rPr>
              <a:t> [20230519].</a:t>
            </a:r>
          </a:p>
        </p:txBody>
      </p:sp>
    </p:spTree>
    <p:extLst>
      <p:ext uri="{BB962C8B-B14F-4D97-AF65-F5344CB8AC3E}">
        <p14:creationId xmlns:p14="http://schemas.microsoft.com/office/powerpoint/2010/main" val="2437131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9" name="Subtitle 2"/>
          <p:cNvSpPr>
            <a:spLocks/>
          </p:cNvSpPr>
          <p:nvPr/>
        </p:nvSpPr>
        <p:spPr bwMode="auto">
          <a:xfrm>
            <a:off x="3581399" y="3105150"/>
            <a:ext cx="5105401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2800" b="1">
                <a:solidFill>
                  <a:schemeClr val="bg1"/>
                </a:solidFill>
                <a:latin typeface="Calibri" pitchFamily="34" charset="0"/>
              </a:rPr>
              <a:t>Akurasi dan kesederhanaan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AA570-3E27-DC6D-135F-F1BE3CF05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Accuracy vs simplicity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B17EF-8078-EDAC-281A-9226C10F7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/>
              <a:t>Accuracy vs. Simplicity: A Complex Trade-Off (E. Aragones, I. Gilboa, A. Postlewatite, D. Schmeidler, 2002).</a:t>
            </a:r>
          </a:p>
          <a:p>
            <a:r>
              <a:rPr lang="en-ID"/>
              <a:t>Simplicity and Accuracy Trade-Off in Science: Simple metric for model selection (P. Niinen, 2013).</a:t>
            </a:r>
          </a:p>
          <a:p>
            <a:r>
              <a:rPr lang="en-ID"/>
              <a:t>An Analysis of Accuracy and Simplicity in Relation to Knowledge (Kibin, 2023).</a:t>
            </a:r>
          </a:p>
          <a:p>
            <a:r>
              <a:rPr lang="en-ID"/>
              <a:t>Simplicity vs Complexity in Machine Learning — Finding the Right Balance (Tayo, 2019).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C2E71-D87E-B262-2244-6D5E605B7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6AE04-B451-3CE5-CF37-A00CA5C61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DC82C-9EE6-9952-3B48-9601BBC59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7" name="Rectangle 6">
            <a:hlinkClick r:id="rId2"/>
          </p:cNvPr>
          <p:cNvSpPr/>
          <p:nvPr/>
        </p:nvSpPr>
        <p:spPr>
          <a:xfrm>
            <a:off x="6465849" y="1635048"/>
            <a:ext cx="5334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0070C0"/>
                </a:solidFill>
                <a:latin typeface="Consolas" pitchFamily="49" charset="0"/>
              </a:rPr>
              <a:t>pdf</a:t>
            </a:r>
          </a:p>
        </p:txBody>
      </p:sp>
      <p:sp>
        <p:nvSpPr>
          <p:cNvPr id="8" name="Rectangle 7">
            <a:hlinkClick r:id="rId3"/>
          </p:cNvPr>
          <p:cNvSpPr/>
          <p:nvPr/>
        </p:nvSpPr>
        <p:spPr>
          <a:xfrm>
            <a:off x="5454804" y="2462097"/>
            <a:ext cx="5334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0070C0"/>
                </a:solidFill>
                <a:latin typeface="Consolas" pitchFamily="49" charset="0"/>
              </a:rPr>
              <a:t>pdf</a:t>
            </a:r>
          </a:p>
        </p:txBody>
      </p:sp>
      <p:sp>
        <p:nvSpPr>
          <p:cNvPr id="9" name="Rectangle 8">
            <a:hlinkClick r:id="rId4"/>
          </p:cNvPr>
          <p:cNvSpPr/>
          <p:nvPr/>
        </p:nvSpPr>
        <p:spPr>
          <a:xfrm>
            <a:off x="3962400" y="3257550"/>
            <a:ext cx="6096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0070C0"/>
                </a:solidFill>
                <a:latin typeface="Consolas" pitchFamily="49" charset="0"/>
              </a:rPr>
              <a:t>html</a:t>
            </a:r>
          </a:p>
        </p:txBody>
      </p:sp>
      <p:sp>
        <p:nvSpPr>
          <p:cNvPr id="10" name="Rectangle 9">
            <a:hlinkClick r:id="rId5"/>
          </p:cNvPr>
          <p:cNvSpPr/>
          <p:nvPr/>
        </p:nvSpPr>
        <p:spPr>
          <a:xfrm>
            <a:off x="4213302" y="4062297"/>
            <a:ext cx="6096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0070C0"/>
                </a:solidFill>
                <a:latin typeface="Consolas" pitchFamily="49" charset="0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357557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7" name="Rectangle 6">
            <a:hlinkClick r:id="rId3"/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Benjamin Obi Tayo, “Simplicity vs Complexity in Machine Learning — Finding the Right Balance”, Towards Data Science, 11 Nov 2019,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https://towardsdatascience.com/p-c9000d1726fb</a:t>
            </a:r>
            <a:r>
              <a:rPr lang="en-US" sz="1200">
                <a:latin typeface="+mn-lt"/>
              </a:rPr>
              <a:t> [20230519].</a:t>
            </a:r>
          </a:p>
        </p:txBody>
      </p:sp>
      <p:pic>
        <p:nvPicPr>
          <p:cNvPr id="2050" name="Picture 2" descr="https://miro.medium.com/v2/resize:fit:1805/1*fkg_s9tR4ootsi9jPkFgVA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1938" y="63121"/>
            <a:ext cx="7380124" cy="4092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4EC8BD-DED4-522F-937A-47003F191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C6EB9A-2509-C417-EEB4-B2B2FF997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09BF8D-5713-73DE-CC57-9D4A00679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00713E-C24A-4DA9-9E2B-69657B8B78F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EF171C-5A56-16B5-2806-4A709AA861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68"/>
          <a:stretch/>
        </p:blipFill>
        <p:spPr bwMode="auto">
          <a:xfrm>
            <a:off x="360904" y="209550"/>
            <a:ext cx="4419600" cy="287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620BCAB6-A94E-D31E-42A7-329CB697E7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81"/>
          <a:stretch/>
        </p:blipFill>
        <p:spPr bwMode="auto">
          <a:xfrm>
            <a:off x="4572000" y="1733551"/>
            <a:ext cx="4419600" cy="297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825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Simple model is preferred over a complex one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Prevents Overfitting: A high-dimensional dataset having too many features can sometimes lead to overfitting (model captures both real and </a:t>
            </a:r>
            <a:r>
              <a:rPr lang="en-US">
                <a:solidFill>
                  <a:srgbClr val="FF0000"/>
                </a:solidFill>
              </a:rPr>
              <a:t>random effects</a:t>
            </a:r>
            <a:r>
              <a:rPr lang="en-US"/>
              <a:t>).</a:t>
            </a:r>
          </a:p>
          <a:p>
            <a:r>
              <a:rPr lang="en-US"/>
              <a:t>Interpretability: An over-complex model having too many features can be </a:t>
            </a:r>
            <a:r>
              <a:rPr lang="en-US">
                <a:solidFill>
                  <a:srgbClr val="FF0000"/>
                </a:solidFill>
              </a:rPr>
              <a:t>hard to interpret</a:t>
            </a:r>
            <a:r>
              <a:rPr lang="en-US"/>
              <a:t> especially when features are correlated with each other.</a:t>
            </a:r>
          </a:p>
          <a:p>
            <a:r>
              <a:rPr lang="en-US"/>
              <a:t>Computational Efficiency: A model trained on a lower-dimensional dataset is </a:t>
            </a:r>
            <a:r>
              <a:rPr lang="en-US">
                <a:solidFill>
                  <a:srgbClr val="00B050"/>
                </a:solidFill>
              </a:rPr>
              <a:t>computationally efficient</a:t>
            </a:r>
            <a:r>
              <a:rPr lang="en-US"/>
              <a:t> (execution of algorithm requires less computational time).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00713E-C24A-4DA9-9E2B-69657B8B78F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BI3209 Pengantar Bioinformatika untuk Biologi</a:t>
            </a:r>
          </a:p>
        </p:txBody>
      </p:sp>
      <p:sp>
        <p:nvSpPr>
          <p:cNvPr id="43011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2023-05-22 | Auditorium CC Timur | ITB Ganesha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70EBE-197A-4ED7-87F9-BAF4AD9A6869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43013" name="Title 6"/>
          <p:cNvSpPr>
            <a:spLocks noGrp="1"/>
          </p:cNvSpPr>
          <p:nvPr>
            <p:ph type="title" idx="4294967295"/>
          </p:nvPr>
        </p:nvSpPr>
        <p:spPr>
          <a:xfrm>
            <a:off x="457200" y="2091929"/>
            <a:ext cx="8229600" cy="857250"/>
          </a:xfrm>
        </p:spPr>
        <p:txBody>
          <a:bodyPr/>
          <a:lstStyle/>
          <a:p>
            <a:pPr eaLnBrk="1" hangingPunct="1"/>
            <a:r>
              <a:rPr lang="en-US"/>
              <a:t>Terima kasih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2" y="1809750"/>
            <a:ext cx="7772400" cy="1102519"/>
          </a:xfrm>
        </p:spPr>
        <p:txBody>
          <a:bodyPr/>
          <a:lstStyle/>
          <a:p>
            <a:r>
              <a:rPr lang="en-US" sz="2600"/>
              <a:t>Silakan berdiskusi asinkron setelah simposium ini di</a:t>
            </a:r>
            <a:br>
              <a:rPr lang="en-US" sz="2600">
                <a:solidFill>
                  <a:srgbClr val="0070C0"/>
                </a:solidFill>
              </a:rPr>
            </a:br>
            <a:r>
              <a:rPr lang="en-US" sz="2500">
                <a:solidFill>
                  <a:srgbClr val="0070C0"/>
                </a:solidFill>
              </a:rPr>
              <a:t>https://github.com/dudung/bi3209-00-2022-2/issues/1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1179C8-1349-4548-830D-DF332C660C9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9" name="Rectangle 8">
            <a:hlinkClick r:id="rId2"/>
          </p:cNvPr>
          <p:cNvSpPr/>
          <p:nvPr/>
        </p:nvSpPr>
        <p:spPr>
          <a:xfrm>
            <a:off x="685800" y="2343150"/>
            <a:ext cx="7772400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Keterangan (</a:t>
            </a:r>
            <a:r>
              <a:rPr lang="en-US">
                <a:solidFill>
                  <a:srgbClr val="0070C0"/>
                </a:solidFill>
              </a:rPr>
              <a:t>disclaimer</a:t>
            </a:r>
            <a:r>
              <a:rPr lang="en-US"/>
              <a:t>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Apa yang akan disampaikan tidak terkait langsung dengan bidang bioinformatika, akan tetapi lebih merupakan sharing pengalaman penelitian selama ini.</a:t>
            </a:r>
          </a:p>
          <a:p>
            <a:r>
              <a:rPr lang="en-US"/>
              <a:t>Rujukan, yang telah dipilih, mengenai suatu hal dituliskan di bagian bawah slide terkait untuk dapat ditelusuri lebih lanjut.</a:t>
            </a:r>
          </a:p>
          <a:p>
            <a:r>
              <a:rPr lang="en-US"/>
              <a:t>Hal-hal yang disampaikan tidak dapat terlepas dari pendapat pribadi dan pengalaman penyaji, sehingga belum tentu meru-pakan informasi yang paling tepat.</a:t>
            </a:r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1179C8-1349-4548-830D-DF332C660C9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Kerangka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tabLst>
                <a:tab pos="3657600" algn="r"/>
              </a:tabLst>
            </a:pPr>
            <a:r>
              <a:rPr lang="en-US"/>
              <a:t>Model dan simulasi	6</a:t>
            </a:r>
          </a:p>
          <a:p>
            <a:pPr>
              <a:tabLst>
                <a:tab pos="3657600" algn="r"/>
              </a:tabLst>
            </a:pPr>
            <a:r>
              <a:rPr lang="en-US"/>
              <a:t>Akurasi dan keseder-</a:t>
            </a:r>
            <a:br>
              <a:rPr lang="en-US"/>
            </a:br>
            <a:r>
              <a:rPr lang="en-US"/>
              <a:t>hanaan	..</a:t>
            </a:r>
          </a:p>
          <a:p>
            <a:pPr>
              <a:tabLst>
                <a:tab pos="3657600" algn="r"/>
              </a:tabLst>
            </a:pP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tabLst>
                <a:tab pos="3657600" algn="r"/>
              </a:tabLst>
            </a:pP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282B95-DEC4-4DAB-B860-318CD0CDE35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9" name="Subtitle 2"/>
          <p:cNvSpPr>
            <a:spLocks/>
          </p:cNvSpPr>
          <p:nvPr/>
        </p:nvSpPr>
        <p:spPr bwMode="auto">
          <a:xfrm>
            <a:off x="3581399" y="3105150"/>
            <a:ext cx="5105401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2800" b="1">
                <a:solidFill>
                  <a:schemeClr val="bg1"/>
                </a:solidFill>
                <a:latin typeface="Calibri" pitchFamily="34" charset="0"/>
              </a:rPr>
              <a:t>Model dan simulasi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AA570-3E27-DC6D-135F-F1BE3CF05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B17EF-8078-EDAC-281A-9226C10F7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/>
              <a:t>A model is a product (physical or digital) that represents a system of interest.</a:t>
            </a:r>
          </a:p>
          <a:p>
            <a:r>
              <a:rPr lang="en-ID"/>
              <a:t>A model is similar to but simpler than the system it represents, while approximating most of the same salient features of the real system as close as possible.</a:t>
            </a:r>
          </a:p>
          <a:p>
            <a:r>
              <a:rPr lang="en-ID"/>
              <a:t>A good model is a judicious tradeoff between realism and simplicity.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C2E71-D87E-B262-2244-6D5E605B7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6AE04-B451-3CE5-CF37-A00CA5C61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DC82C-9EE6-9952-3B48-9601BBC59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7" name="Rectangle 6">
            <a:hlinkClick r:id="rId2"/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Vinod Kumar Soni, “Answer to What is the difference between simulation and modeling?”, ResearchGate, 21 Feb 2020,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https://www.researchgate.net/post/What_is_the_difference_between_simulation_and_modeling</a:t>
            </a:r>
            <a:r>
              <a:rPr lang="en-US" sz="1200">
                <a:latin typeface="+mn-lt"/>
              </a:rPr>
              <a:t> [20230519].</a:t>
            </a:r>
          </a:p>
        </p:txBody>
      </p:sp>
    </p:spTree>
    <p:extLst>
      <p:ext uri="{BB962C8B-B14F-4D97-AF65-F5344CB8AC3E}">
        <p14:creationId xmlns:p14="http://schemas.microsoft.com/office/powerpoint/2010/main" val="357557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Model (lanj.)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/>
              <a:t>A key feature of a model is manipulability.</a:t>
            </a:r>
          </a:p>
          <a:p>
            <a:r>
              <a:rPr lang="en-ID"/>
              <a:t>A model can be:</a:t>
            </a:r>
          </a:p>
          <a:p>
            <a:pPr lvl="1"/>
            <a:r>
              <a:rPr lang="en-ID"/>
              <a:t>a physical model (for example a physical architectural house scale model, a model aircraft, a fashion mannequin, or a model organism in biology research); or</a:t>
            </a:r>
          </a:p>
          <a:p>
            <a:pPr lvl="1"/>
            <a:r>
              <a:rPr lang="en-ID"/>
              <a:t>a conceptual model (for example a computer model, a statistical or mathematical model, a business model).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A88C8-5767-7BE5-C2DA-EA26508FD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688C4-CB90-BB25-ED36-7F55995DB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8AC32-5D60-AAF4-BB0C-79C31AB3D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D944A-E565-BFEC-2883-2A7601300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0A104-BE90-4A1A-7210-941FF2A31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03747890-93B9-D383-2C0F-1F1A5CD783A0}"/>
              </a:ext>
            </a:extLst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Aman Crafts, “Cardboard House Model Making | How To Make Miniature House From Cardboard | Cardboard House Project”, YouTube, 10.04.2022,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https://www.youtube.com/watch?v=_PvjdZIbgVg</a:t>
            </a:r>
            <a:r>
              <a:rPr lang="en-US" sz="1200">
                <a:latin typeface="+mn-lt"/>
              </a:rPr>
              <a:t> [20230519].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E8F877-BE14-83BC-A16C-714F11C89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85750"/>
            <a:ext cx="4410075" cy="3705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2625BE-12FC-7339-B45B-D6AB667DA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608" y="285750"/>
            <a:ext cx="3432992" cy="18194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63C37F-D21D-A48A-7E92-F69BF3D54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608" y="1988944"/>
            <a:ext cx="3432992" cy="200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237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8025</TotalTime>
  <Words>1274</Words>
  <Application>Microsoft Office PowerPoint</Application>
  <PresentationFormat>On-screen Show (16:9)</PresentationFormat>
  <Paragraphs>130</Paragraphs>
  <Slides>21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Consolas</vt:lpstr>
      <vt:lpstr>Office Theme</vt:lpstr>
      <vt:lpstr>Pemodelan dan simulasi Bioinformatics Student Symposium</vt:lpstr>
      <vt:lpstr>PowerPoint Presentation</vt:lpstr>
      <vt:lpstr>Silakan berdiskusi asinkron setelah simposium ini di https://github.com/dudung/bi3209-00-2022-2/issues/1</vt:lpstr>
      <vt:lpstr>Keterangan (disclaimer)</vt:lpstr>
      <vt:lpstr>Kerangka</vt:lpstr>
      <vt:lpstr>PowerPoint Presentation</vt:lpstr>
      <vt:lpstr>Model</vt:lpstr>
      <vt:lpstr>Model (lanj.)</vt:lpstr>
      <vt:lpstr>PowerPoint Presentation</vt:lpstr>
      <vt:lpstr>PowerPoint Presentation</vt:lpstr>
      <vt:lpstr>PowerPoint Presentation</vt:lpstr>
      <vt:lpstr>Simulation</vt:lpstr>
      <vt:lpstr>Simulation (lanj.)</vt:lpstr>
      <vt:lpstr>PowerPoint Presentation</vt:lpstr>
      <vt:lpstr>PowerPoint Presentation</vt:lpstr>
      <vt:lpstr>PowerPoint Presentation</vt:lpstr>
      <vt:lpstr>PowerPoint Presentation</vt:lpstr>
      <vt:lpstr>Accuracy vs simplicity</vt:lpstr>
      <vt:lpstr>PowerPoint Presentation</vt:lpstr>
      <vt:lpstr>Simple model is preferred over a complex one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Fisika | Teknologi Informasi dan Komunikasi</dc:title>
  <dc:creator>Sparisoma Viridi</dc:creator>
  <cp:lastModifiedBy>Sparisoma Viridi</cp:lastModifiedBy>
  <cp:revision>1421</cp:revision>
  <dcterms:created xsi:type="dcterms:W3CDTF">2012-12-06T09:55:31Z</dcterms:created>
  <dcterms:modified xsi:type="dcterms:W3CDTF">2023-05-19T03:17:23Z</dcterms:modified>
</cp:coreProperties>
</file>